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4" r:id="rId4"/>
    <p:sldId id="257" r:id="rId6"/>
    <p:sldId id="258" r:id="rId7"/>
    <p:sldId id="272" r:id="rId8"/>
    <p:sldId id="273" r:id="rId9"/>
    <p:sldId id="271" r:id="rId10"/>
    <p:sldId id="267" r:id="rId11"/>
    <p:sldId id="260" r:id="rId12"/>
    <p:sldId id="283" r:id="rId13"/>
    <p:sldId id="284" r:id="rId14"/>
    <p:sldId id="287" r:id="rId15"/>
    <p:sldId id="285" r:id="rId16"/>
    <p:sldId id="286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1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76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9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10.pn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13.jpe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32910" y="171704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项目展示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895" y="296545"/>
            <a:ext cx="511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计算机学院</a:t>
            </a:r>
            <a:r>
              <a:rPr lang="en-US" altLang="zh-CN" sz="2000"/>
              <a:t>——</a:t>
            </a:r>
            <a:r>
              <a:rPr lang="zh-CN" altLang="en-US" sz="2000"/>
              <a:t>互联网数据库开发大作业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783590" y="4797425"/>
            <a:ext cx="2197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</a:rPr>
              <a:t>Baosha</a:t>
            </a:r>
            <a:r>
              <a:rPr lang="zh-CN" altLang="en-US" sz="2800">
                <a:solidFill>
                  <a:schemeClr val="tx1"/>
                </a:solidFill>
              </a:rPr>
              <a:t>小组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2610" y="544957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组长：杜怡兴</a:t>
            </a:r>
            <a:endParaRPr lang="zh-CN" altLang="en-US" sz="2000"/>
          </a:p>
          <a:p>
            <a:r>
              <a:rPr lang="zh-CN" altLang="en-US" sz="2000"/>
              <a:t>组员：王健行</a:t>
            </a:r>
            <a:r>
              <a:rPr lang="en-US" altLang="zh-CN" sz="2000"/>
              <a:t> </a:t>
            </a:r>
            <a:r>
              <a:rPr lang="zh-CN" altLang="en-US" sz="2000"/>
              <a:t>李星谊</a:t>
            </a:r>
            <a:r>
              <a:rPr lang="en-US" altLang="zh-CN" sz="2000"/>
              <a:t> </a:t>
            </a:r>
            <a:r>
              <a:rPr lang="zh-CN" altLang="en-US" sz="2000"/>
              <a:t>杨淇</a:t>
            </a:r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12140" y="1905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MVC中</a:t>
            </a:r>
            <a:r>
              <a:rPr lang="en-US" altLang="zh-CN"/>
              <a:t>view</a:t>
            </a:r>
            <a:r>
              <a:rPr lang="zh-CN" altLang="en-US"/>
              <a:t>实现：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06730" y="3179445"/>
            <a:ext cx="2781935" cy="2056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使用了Yii框架的GridView小部件来呈现数据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显示数据表中</a:t>
            </a:r>
            <a:r>
              <a:rPr lang="zh-CN" altLang="en-US"/>
              <a:t>信息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提供创建用户的按钮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888615" y="6141720"/>
            <a:ext cx="641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backend/views/user/index.php</a:t>
            </a:r>
            <a:r>
              <a:rPr lang="en-US" altLang="zh-CN">
                <a:sym typeface="+mn-ea"/>
              </a:rPr>
              <a:t> ,</a:t>
            </a:r>
            <a:r>
              <a:rPr lang="zh-CN" altLang="en-US">
                <a:sym typeface="+mn-ea"/>
              </a:rPr>
              <a:t>用于展示用户列表的页面</a:t>
            </a:r>
            <a:endParaRPr lang="en-US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86455" y="720725"/>
            <a:ext cx="8503920" cy="52552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612140" y="1905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MVC中</a:t>
            </a:r>
            <a:r>
              <a:rPr lang="en-US" altLang="zh-CN"/>
              <a:t>model</a:t>
            </a:r>
            <a:r>
              <a:rPr lang="zh-CN" altLang="en-US"/>
              <a:t>实现：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19100" y="3179445"/>
            <a:ext cx="2332990" cy="2056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包含了数据的定义、读取、写入和验证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attributeLabels()方法定义了模型属性的标签，用于在视图中显示。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888615" y="6141720"/>
            <a:ext cx="7868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myYii/frontend/models/Consequences.php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对应consequences表的</a:t>
            </a:r>
            <a:r>
              <a:rPr lang="en-US" altLang="zh-CN">
                <a:sym typeface="+mn-ea"/>
              </a:rPr>
              <a:t>model</a:t>
            </a:r>
            <a:r>
              <a:rPr lang="zh-CN" altLang="en-US">
                <a:sym typeface="+mn-ea"/>
              </a:rPr>
              <a:t>类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11855" y="720725"/>
            <a:ext cx="8295640" cy="500316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代码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343025" y="1182744"/>
            <a:ext cx="10241056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dirty="0"/>
              <a:t>frontend/views/layouts/main.php</a:t>
            </a:r>
            <a:r>
              <a:rPr lang="en-US" altLang="zh-CN" sz="2400" dirty="0"/>
              <a:t> 实现了一个</a:t>
            </a:r>
            <a:r>
              <a:rPr lang="zh-CN" altLang="en-US" sz="2400" dirty="0"/>
              <a:t>前台</a:t>
            </a:r>
            <a:r>
              <a:rPr lang="en-US" altLang="zh-CN" sz="2400" dirty="0"/>
              <a:t>网页布局和导航</a:t>
            </a:r>
            <a:r>
              <a:rPr lang="zh-CN" altLang="en-US" sz="2400" dirty="0"/>
              <a:t>栏</a:t>
            </a:r>
            <a:r>
              <a:rPr lang="en-US" altLang="zh-CN" sz="2400" dirty="0"/>
              <a:t>功能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23135" y="2122805"/>
            <a:ext cx="7611745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代码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618615" y="1218939"/>
            <a:ext cx="10241056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dirty="0"/>
              <a:t>后台部分较为简单，对于数据库的增删改查，只需使用</a:t>
            </a:r>
            <a:r>
              <a:rPr lang="en-US" altLang="zh-CN" sz="2400" dirty="0" err="1"/>
              <a:t>gii</a:t>
            </a:r>
            <a:r>
              <a:rPr lang="zh-CN" altLang="en-US" sz="2400" dirty="0"/>
              <a:t>工具生成相应的代码即可，举例如下（</a:t>
            </a:r>
            <a:r>
              <a:rPr lang="en-US" altLang="zh-CN" sz="2400" dirty="0"/>
              <a:t>user</a:t>
            </a:r>
            <a:r>
              <a:rPr lang="zh-CN" altLang="en-US" sz="2400" dirty="0"/>
              <a:t>表</a:t>
            </a:r>
            <a:r>
              <a:rPr lang="zh-CN" altLang="en-US" sz="2400" dirty="0"/>
              <a:t>的</a:t>
            </a:r>
            <a:r>
              <a:rPr lang="en-US" altLang="zh-CN" sz="2400" dirty="0"/>
              <a:t>CRUD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53615" y="2147570"/>
            <a:ext cx="7931150" cy="4194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 descr="C:\Users\asus\Desktop\6e5fd4c1jw1em5n4z8xmnj20fk078q4q.jpg6e5fd4c1jw1em5n4z8xmnj20fk078q4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-5080" y="-13970"/>
            <a:ext cx="12191365" cy="3691255"/>
          </a:xfrm>
          <a:prstGeom prst="rect">
            <a:avLst/>
          </a:prstGeom>
        </p:spPr>
      </p:pic>
      <p:sp>
        <p:nvSpPr>
          <p:cNvPr id="21" name="菱形 20"/>
          <p:cNvSpPr/>
          <p:nvPr>
            <p:custDataLst>
              <p:tags r:id="rId3"/>
            </p:custDataLst>
          </p:nvPr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635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5"/>
            </p:custDataLst>
          </p:nvPr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>
            <p:custDataLst>
              <p:tags r:id="rId6"/>
            </p:custDataLst>
          </p:nvPr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3920816" y="2480611"/>
            <a:ext cx="4346884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感谢观看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3920816" y="1893157"/>
            <a:ext cx="4346884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TOURISM</a:t>
            </a:r>
            <a:endParaRPr lang="en-US" altLang="zh-C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圆角矩形 2"/>
          <p:cNvSpPr/>
          <p:nvPr>
            <p:custDataLst>
              <p:tags r:id="rId9"/>
            </p:custDataLst>
          </p:nvPr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>
            <p:custDataLst>
              <p:tags r:id="rId10"/>
            </p:custDataLst>
          </p:nvPr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>
            <p:custDataLst>
              <p:tags r:id="rId11"/>
            </p:custDataLst>
          </p:nvPr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8"/>
          <p:cNvSpPr/>
          <p:nvPr>
            <p:custDataLst>
              <p:tags r:id="rId12"/>
            </p:custDataLst>
          </p:nvPr>
        </p:nvSpPr>
        <p:spPr>
          <a:xfrm>
            <a:off x="3480435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rPr>
              <a:t>By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rPr>
              <a:t>B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rPr>
              <a:t>aosha</a:t>
            </a:r>
            <a:endParaRPr lang="en-US" altLang="zh-CN" dirty="0" err="1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3264770" y="5263456"/>
            <a:ext cx="5663730" cy="828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组长：杜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怡兴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  <a:p>
            <a:pPr algn="ctr">
              <a:lnSpc>
                <a:spcPct val="114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成员：李星谊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王健行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杨淇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13" grpId="0" bldLvl="0" animBg="1"/>
      <p:bldP spid="10" grpId="0" bldLvl="0" animBg="1"/>
      <p:bldP spid="19" grpId="0" bldLvl="0" animBg="1"/>
      <p:bldP spid="4" grpId="0"/>
      <p:bldP spid="5" grpId="0"/>
      <p:bldP spid="23" grpId="0" bldLvl="0" animBg="1"/>
      <p:bldP spid="25" grpId="0" bldLvl="0" animBg="1"/>
      <p:bldP spid="27" grpId="0" bldLvl="0" animBg="1"/>
      <p:bldP spid="6" grpId="0" bldLvl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1270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676399" y="5015885"/>
            <a:ext cx="8864602" cy="4064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Baosha</a:t>
            </a:r>
            <a:endParaRPr lang="en-US" altLang="zh-CN" dirty="0" err="1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08432" y="1524238"/>
            <a:ext cx="1866768" cy="2163227"/>
            <a:chOff x="2908432" y="1524238"/>
            <a:chExt cx="1866768" cy="2163227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项目演示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93361" y="1524238"/>
            <a:ext cx="1866768" cy="2163227"/>
            <a:chOff x="5093361" y="1524238"/>
            <a:chExt cx="1866768" cy="216322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小组分工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78290" y="1524238"/>
            <a:ext cx="1866768" cy="2161937"/>
            <a:chOff x="7278290" y="1524238"/>
            <a:chExt cx="1866768" cy="2161937"/>
          </a:xfrm>
        </p:grpSpPr>
        <p:sp>
          <p:nvSpPr>
            <p:cNvPr id="28" name="文本框 27"/>
            <p:cNvSpPr txBox="1"/>
            <p:nvPr/>
          </p:nvSpPr>
          <p:spPr>
            <a:xfrm>
              <a:off x="7278290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数据表展示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图文框 39"/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463219" y="1524238"/>
            <a:ext cx="1866768" cy="2161937"/>
            <a:chOff x="9463219" y="1524238"/>
            <a:chExt cx="1866768" cy="2161937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代码实现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2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项目演示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10360"/>
            <a:ext cx="9462135" cy="5067935"/>
          </a:xfrm>
        </p:spPr>
        <p:txBody>
          <a:bodyPr>
            <a:noAutofit/>
          </a:bodyPr>
          <a:lstStyle/>
          <a:p>
            <a:pPr algn="l"/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</a:rPr>
              <a:t>·</a:t>
            </a:r>
            <a:r>
              <a:rPr lang="zh-CN" altLang="en-US" sz="2000" dirty="0"/>
              <a:t>杜怡兴：突破技术难点，实现新闻页面的设计、图表展示和静态 CSS 编写；指导团队成员使用 gii 生成工具，主导后台的 CRUD 生成；管理用户注册登录结构以及实现网站的动态优化和 UI 设计。高屋建瓴进行项目演示。</a:t>
            </a:r>
            <a:endParaRPr lang="zh-CN" altLang="en-US" sz="2000" dirty="0"/>
          </a:p>
          <a:p>
            <a:pPr algn="l"/>
            <a:endParaRPr lang="zh-CN" altLang="en-US" sz="2000" dirty="0"/>
          </a:p>
          <a:p>
            <a:pPr algn="l"/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·</a:t>
            </a:r>
            <a:r>
              <a:rPr lang="zh-CN" altLang="en-US" sz="2000" dirty="0">
                <a:sym typeface="+mn-ea"/>
              </a:rPr>
              <a:t>王健行：主导爬虫实现，针对新闻资讯和关键数据分别完成静态和动态爬虫；主导调整了前后台模板样式，丰富前后端页面内容，调整细节设计。</a:t>
            </a:r>
            <a:endParaRPr lang="zh-CN" altLang="en-US" sz="2000" dirty="0">
              <a:sym typeface="+mn-ea"/>
            </a:endParaRPr>
          </a:p>
          <a:p>
            <a:pPr algn="l"/>
            <a:endParaRPr lang="zh-CN" altLang="en-US" sz="2000" dirty="0">
              <a:sym typeface="+mn-ea"/>
            </a:endParaRPr>
          </a:p>
          <a:p>
            <a:pPr algn="l"/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·</a:t>
            </a:r>
            <a:r>
              <a:rPr lang="zh-CN" altLang="en-US" sz="2000" dirty="0">
                <a:sym typeface="+mn-ea"/>
              </a:rPr>
              <a:t>杨淇：根据提供数据完成数据库构建，协助完成前端页面构建，将数据库与前端相连，协助实现</a:t>
            </a:r>
            <a:r>
              <a:rPr lang="en-US" altLang="zh-CN" sz="2000" dirty="0">
                <a:sym typeface="+mn-ea"/>
              </a:rPr>
              <a:t>CRUD</a:t>
            </a:r>
            <a:r>
              <a:rPr lang="zh-CN" altLang="en-US" sz="2000" dirty="0">
                <a:sym typeface="+mn-ea"/>
              </a:rPr>
              <a:t>相关操作。根据项目经验总结编写实现文档。</a:t>
            </a:r>
            <a:endParaRPr lang="zh-CN" altLang="en-US" sz="2000" dirty="0">
              <a:sym typeface="+mn-ea"/>
            </a:endParaRPr>
          </a:p>
          <a:p>
            <a:pPr algn="l"/>
            <a:endParaRPr lang="zh-CN" altLang="en-US" sz="2000" dirty="0">
              <a:sym typeface="+mn-ea"/>
            </a:endParaRPr>
          </a:p>
          <a:p>
            <a:pPr algn="l"/>
            <a:r>
              <a:rPr lang="en-US" altLang="zh-CN" sz="2000" dirty="0">
                <a:latin typeface="华文行楷" panose="02010800040101010101" charset="-122"/>
                <a:ea typeface="华文行楷" panose="02010800040101010101" charset="-122"/>
                <a:sym typeface="+mn-ea"/>
              </a:rPr>
              <a:t>·</a:t>
            </a:r>
            <a:r>
              <a:rPr lang="zh-CN" altLang="en-US" sz="2000" dirty="0"/>
              <a:t>李星谊：使用</a:t>
            </a:r>
            <a:r>
              <a:rPr lang="en-US" altLang="zh-CN" sz="2000" dirty="0"/>
              <a:t>live share</a:t>
            </a:r>
            <a:r>
              <a:rPr lang="zh-CN" altLang="en-US" sz="2000" dirty="0"/>
              <a:t>，</a:t>
            </a:r>
            <a:r>
              <a:rPr lang="en-US" altLang="zh-CN" sz="2000" dirty="0"/>
              <a:t>git</a:t>
            </a:r>
            <a:r>
              <a:rPr lang="zh-CN" altLang="en-US" sz="2000" dirty="0"/>
              <a:t>进行团队协调控制，撰写设计文档与需求文档分配任务需求，编写展示PPT。实现首页美化和主页css编写，收集数据构建数据库表，协助完成</a:t>
            </a:r>
            <a:r>
              <a:rPr lang="en-US" altLang="zh-CN" sz="2000" dirty="0"/>
              <a:t>MVC</a:t>
            </a:r>
            <a:r>
              <a:rPr lang="zh-CN" altLang="en-US" sz="2000" dirty="0"/>
              <a:t>结构设计。</a:t>
            </a:r>
            <a:endParaRPr lang="zh-CN" altLang="en-US" sz="2000" dirty="0"/>
          </a:p>
        </p:txBody>
      </p:sp>
      <p:sp>
        <p:nvSpPr>
          <p:cNvPr id="4" name="任意多边形: 形状 17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" name="任意多边形: 形状 18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小组分工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34729" y="909440"/>
            <a:ext cx="1503082" cy="3484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Work division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7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8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爬虫展示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634490" y="909320"/>
            <a:ext cx="1960245" cy="3484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crawler shown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207" y="1257749"/>
            <a:ext cx="5104653" cy="50364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86270" y="15626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静态爬虫</a:t>
            </a:r>
            <a:endParaRPr lang="zh-CN" altLang="en-US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1199474" y="2749503"/>
            <a:ext cx="46101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Söhne"/>
              </a:rPr>
              <a:t>抓取和提取静态网页内容的网络爬虫。</a:t>
            </a:r>
            <a:endParaRPr lang="en-US" altLang="zh-CN" sz="2000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Söhne"/>
              </a:rPr>
              <a:t>静态网页是在服务器端生成的 </a:t>
            </a:r>
            <a:r>
              <a:rPr lang="en-US" altLang="zh-CN" sz="2000" b="0" i="0" dirty="0">
                <a:effectLst/>
                <a:latin typeface="Söhne"/>
              </a:rPr>
              <a:t>HTML </a:t>
            </a:r>
            <a:r>
              <a:rPr lang="zh-CN" altLang="en-US" sz="2000" b="0" i="0" dirty="0">
                <a:effectLst/>
                <a:latin typeface="Söhne"/>
              </a:rPr>
              <a:t>内容，不包含动态生成或通过客户端脚本（如 </a:t>
            </a:r>
            <a:r>
              <a:rPr lang="en-US" altLang="zh-CN" sz="2000" b="0" i="0" dirty="0">
                <a:effectLst/>
                <a:latin typeface="Söhne"/>
              </a:rPr>
              <a:t>JavaScript</a:t>
            </a:r>
            <a:r>
              <a:rPr lang="zh-CN" altLang="en-US" sz="2000" b="0" i="0" dirty="0">
                <a:effectLst/>
                <a:latin typeface="Söhne"/>
              </a:rPr>
              <a:t>）加载的部分。</a:t>
            </a:r>
            <a:endParaRPr lang="en-US" altLang="zh-CN" sz="2000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Söhne"/>
              </a:rPr>
              <a:t>静态爬虫通过直接请求网页并解析 </a:t>
            </a:r>
            <a:r>
              <a:rPr lang="en-US" altLang="zh-CN" sz="2000" b="0" i="0" dirty="0">
                <a:effectLst/>
                <a:latin typeface="Söhne"/>
              </a:rPr>
              <a:t>HTML </a:t>
            </a:r>
            <a:r>
              <a:rPr lang="zh-CN" altLang="en-US" sz="2000" b="0" i="0" dirty="0">
                <a:effectLst/>
                <a:latin typeface="Söhne"/>
              </a:rPr>
              <a:t>内容来抓取数据，而不执行或解析 </a:t>
            </a:r>
            <a:r>
              <a:rPr lang="en-US" altLang="zh-CN" sz="2000" b="0" i="0" dirty="0">
                <a:effectLst/>
                <a:latin typeface="Söhne"/>
              </a:rPr>
              <a:t>JavaScript</a:t>
            </a:r>
            <a:r>
              <a:rPr lang="zh-CN" altLang="en-US" sz="2000" b="0" i="0" dirty="0">
                <a:effectLst/>
                <a:latin typeface="Söhne"/>
              </a:rPr>
              <a:t>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7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8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爬虫展示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634490" y="909320"/>
            <a:ext cx="1960245" cy="3484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crawler shown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86270" y="15626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动态爬虫</a:t>
            </a:r>
            <a:endParaRPr lang="zh-CN" altLang="en-US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1010425" y="2740839"/>
            <a:ext cx="47879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Söhne"/>
              </a:rPr>
              <a:t>通过客户端脚本（如 </a:t>
            </a:r>
            <a:r>
              <a:rPr lang="en-US" altLang="zh-CN" sz="2000" b="0" i="0" dirty="0">
                <a:effectLst/>
                <a:latin typeface="Söhne"/>
              </a:rPr>
              <a:t>JavaScript</a:t>
            </a:r>
            <a:r>
              <a:rPr lang="zh-CN" altLang="en-US" sz="2000" b="0" i="0" dirty="0">
                <a:effectLst/>
                <a:latin typeface="Söhne"/>
              </a:rPr>
              <a:t>）在浏览器中动态生成的内容。</a:t>
            </a:r>
            <a:endParaRPr lang="en-US" altLang="zh-CN" sz="2000" b="0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Söhne"/>
              </a:rPr>
              <a:t>需要模拟用户在浏览器中的行为，包括执行 </a:t>
            </a:r>
            <a:r>
              <a:rPr lang="en-US" altLang="zh-CN" sz="2000" b="0" i="0" dirty="0">
                <a:effectLst/>
                <a:latin typeface="Söhne"/>
              </a:rPr>
              <a:t>JavaScript</a:t>
            </a:r>
            <a:r>
              <a:rPr lang="zh-CN" altLang="en-US" sz="2000" b="0" i="0" dirty="0">
                <a:effectLst/>
                <a:latin typeface="Söhne"/>
              </a:rPr>
              <a:t>、处理异步加载等操作，以获取完整的页面内容。</a:t>
            </a:r>
            <a:endParaRPr lang="en-US" altLang="zh-CN" sz="2000" b="0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öhne"/>
              </a:rPr>
              <a:t>利用谷歌浏览器驱动完成</a:t>
            </a:r>
            <a:endParaRPr lang="en-US" altLang="zh-CN" sz="2000" b="0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atin typeface="Söhne"/>
            </a:endParaRPr>
          </a:p>
          <a:p>
            <a:pPr algn="l"/>
            <a:endParaRPr lang="zh-CN" altLang="en-US" sz="2000" b="0" i="0" dirty="0">
              <a:effectLst/>
              <a:latin typeface="Söhn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606" y="951753"/>
            <a:ext cx="5753142" cy="516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7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8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数据表展示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634490" y="909320"/>
            <a:ext cx="1960245" cy="371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database shown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612" y="1395300"/>
            <a:ext cx="7786744" cy="4772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7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8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数据表展示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634490" y="909320"/>
            <a:ext cx="1960245" cy="371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database shown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335" y="409905"/>
            <a:ext cx="2903220" cy="586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25" y="2929169"/>
            <a:ext cx="6696124" cy="2347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99" y="1696406"/>
            <a:ext cx="7424792" cy="7524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代码实现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18230" y="1047750"/>
            <a:ext cx="8278495" cy="4761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140" y="1905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MVC中</a:t>
            </a:r>
            <a:r>
              <a:rPr lang="en-US" altLang="zh-CN"/>
              <a:t>controller</a:t>
            </a:r>
            <a:r>
              <a:rPr lang="zh-CN" altLang="en-US"/>
              <a:t>实现：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6730" y="3179445"/>
            <a:ext cx="2781935" cy="2056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处理用户请求和响应的组件，能通过前端网页操作修改后端</a:t>
            </a:r>
            <a:r>
              <a:rPr lang="zh-CN" altLang="en-US"/>
              <a:t>数据库。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每个数据库表对应一个</a:t>
            </a:r>
            <a:r>
              <a:rPr lang="en-US" altLang="zh-CN"/>
              <a:t>controller</a:t>
            </a:r>
            <a:r>
              <a:rPr lang="zh-CN" altLang="en-US"/>
              <a:t>实现，共有</a:t>
            </a:r>
            <a:r>
              <a:rPr lang="en-US" altLang="zh-CN"/>
              <a:t>14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88615" y="6141720"/>
            <a:ext cx="641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简单重写behaviors</a:t>
            </a:r>
            <a:r>
              <a:rPr lang="en-US" altLang="zh-CN"/>
              <a:t>(),actionIndex(),actionCreate</a:t>
            </a:r>
            <a:r>
              <a:rPr lang="zh-CN" altLang="en-US"/>
              <a:t>等关键函数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COMMONDATA" val="eyJoZGlkIjoiNzEwNTIzMjY1YjQ0MzA5OTNjYmEwYmYyZDMzNjZjMjY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WPS 演示</Application>
  <PresentationFormat>宽屏</PresentationFormat>
  <Paragraphs>148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Century Gothic</vt:lpstr>
      <vt:lpstr>华文行楷</vt:lpstr>
      <vt:lpstr>Söhne</vt:lpstr>
      <vt:lpstr>Segoe Print</vt:lpstr>
      <vt:lpstr>Calibri</vt:lpstr>
      <vt:lpstr>微软雅黑</vt:lpstr>
      <vt:lpstr>Arial Unicode MS</vt:lpstr>
      <vt:lpstr>华文中宋</vt:lpstr>
      <vt:lpstr>Microsoft New Tai Lue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李星谊</dc:creator>
  <cp:lastModifiedBy>星</cp:lastModifiedBy>
  <cp:revision>14</cp:revision>
  <dcterms:created xsi:type="dcterms:W3CDTF">2023-08-09T12:44:00Z</dcterms:created>
  <dcterms:modified xsi:type="dcterms:W3CDTF">2024-01-21T15:45:13Z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F0FE436402F941EB844D2E35D8C30394_12</vt:lpwstr>
  </property>
  <property fmtid="{D5CDD505-2E9C-101B-9397-08002B2CF9AE}" pid="3" name="KSOProductBuildVer">
    <vt:lpwstr>2052-12.1.0.16120</vt:lpwstr>
  </property>
</Properties>
</file>